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7" r:id="rId3"/>
    <p:sldId id="257" r:id="rId4"/>
    <p:sldId id="258" r:id="rId5"/>
    <p:sldId id="261" r:id="rId6"/>
    <p:sldId id="262" r:id="rId7"/>
    <p:sldId id="268" r:id="rId8"/>
    <p:sldId id="272" r:id="rId9"/>
    <p:sldId id="271" r:id="rId10"/>
    <p:sldId id="270"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86" d="100"/>
          <a:sy n="86" d="100"/>
        </p:scale>
        <p:origin x="331"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12/14/2021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12/14/2021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12/14/2021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12/14/2021</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b="1" dirty="0"/>
              <a:t>DAAD COLLBORATIONS WITH SOCIAL WORK JORDAN</a:t>
            </a:r>
          </a:p>
        </p:txBody>
      </p:sp>
      <p:pic>
        <p:nvPicPr>
          <p:cNvPr id="8" name="Picture 8">
            <a:extLst>
              <a:ext uri="{FF2B5EF4-FFF2-40B4-BE49-F238E27FC236}">
                <a16:creationId xmlns:a16="http://schemas.microsoft.com/office/drawing/2014/main" id="{15C5C3F8-CDB0-4D06-BD90-101386F1C858}"/>
              </a:ext>
            </a:extLst>
          </p:cNvPr>
          <p:cNvPicPr>
            <a:picLocks noChangeAspect="1"/>
          </p:cNvPicPr>
          <p:nvPr/>
        </p:nvPicPr>
        <p:blipFill>
          <a:blip r:embed="rId2"/>
          <a:stretch>
            <a:fillRect/>
          </a:stretch>
        </p:blipFill>
        <p:spPr>
          <a:xfrm>
            <a:off x="8855869" y="4673125"/>
            <a:ext cx="2743200" cy="2012313"/>
          </a:xfrm>
          <a:prstGeom prst="rect">
            <a:avLst/>
          </a:prstGeom>
        </p:spPr>
      </p:pic>
      <p:pic>
        <p:nvPicPr>
          <p:cNvPr id="10" name="Picture 10">
            <a:extLst>
              <a:ext uri="{FF2B5EF4-FFF2-40B4-BE49-F238E27FC236}">
                <a16:creationId xmlns:a16="http://schemas.microsoft.com/office/drawing/2014/main" id="{3122E8A7-CAFB-43BB-BD52-8799D7182252}"/>
              </a:ext>
            </a:extLst>
          </p:cNvPr>
          <p:cNvPicPr>
            <a:picLocks noChangeAspect="1"/>
          </p:cNvPicPr>
          <p:nvPr/>
        </p:nvPicPr>
        <p:blipFill>
          <a:blip r:embed="rId3"/>
          <a:stretch>
            <a:fillRect/>
          </a:stretch>
        </p:blipFill>
        <p:spPr>
          <a:xfrm>
            <a:off x="8855869" y="1719263"/>
            <a:ext cx="2743200" cy="1038225"/>
          </a:xfrm>
          <a:prstGeom prst="rect">
            <a:avLst/>
          </a:prstGeom>
        </p:spPr>
      </p:pic>
    </p:spTree>
    <p:extLst>
      <p:ext uri="{BB962C8B-B14F-4D97-AF65-F5344CB8AC3E}">
        <p14:creationId xmlns:p14="http://schemas.microsoft.com/office/powerpoint/2010/main" val="690163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0D90E-2E23-4468-9361-5161251C9833}"/>
              </a:ext>
            </a:extLst>
          </p:cNvPr>
          <p:cNvSpPr>
            <a:spLocks noGrp="1"/>
          </p:cNvSpPr>
          <p:nvPr>
            <p:ph type="title"/>
          </p:nvPr>
        </p:nvSpPr>
        <p:spPr/>
        <p:txBody>
          <a:bodyPr>
            <a:normAutofit/>
          </a:bodyPr>
          <a:lstStyle/>
          <a:p>
            <a:r>
              <a:rPr lang="en-US" sz="2000" b="1" dirty="0">
                <a:latin typeface="Calibri" panose="020F0502020204030204" pitchFamily="34" charset="0"/>
                <a:ea typeface="Calibri" panose="020F0502020204030204" pitchFamily="34" charset="0"/>
                <a:cs typeface="Arial" panose="020B0604020202020204" pitchFamily="34" charset="0"/>
              </a:rPr>
              <a:t>Promoting non-violent conflict resolution in Jordanian schools as a contribution to transformation processes and civil society development</a:t>
            </a:r>
            <a:br>
              <a:rPr lang="en-US" sz="2000" dirty="0">
                <a:latin typeface="Calibri" panose="020F0502020204030204" pitchFamily="34" charset="0"/>
                <a:ea typeface="Calibri" panose="020F0502020204030204" pitchFamily="34" charset="0"/>
                <a:cs typeface="Arial" panose="020B0604020202020204" pitchFamily="34" charset="0"/>
              </a:rPr>
            </a:br>
            <a:endParaRPr lang="en-US" sz="2000" dirty="0"/>
          </a:p>
        </p:txBody>
      </p:sp>
      <p:sp>
        <p:nvSpPr>
          <p:cNvPr id="3" name="Content Placeholder 2">
            <a:extLst>
              <a:ext uri="{FF2B5EF4-FFF2-40B4-BE49-F238E27FC236}">
                <a16:creationId xmlns:a16="http://schemas.microsoft.com/office/drawing/2014/main" id="{9C398BEB-01CA-45F6-AF5D-A8477222264A}"/>
              </a:ext>
            </a:extLst>
          </p:cNvPr>
          <p:cNvSpPr>
            <a:spLocks noGrp="1"/>
          </p:cNvSpPr>
          <p:nvPr>
            <p:ph idx="1"/>
          </p:nvPr>
        </p:nvSpPr>
        <p:spPr/>
        <p:txBody>
          <a:bodyPr>
            <a:normAutofit fontScale="92500" lnSpcReduction="20000"/>
          </a:bodyPr>
          <a:lstStyle/>
          <a:p>
            <a:pPr marL="0" marR="0">
              <a:lnSpc>
                <a:spcPct val="115000"/>
              </a:lnSpc>
              <a:spcBef>
                <a:spcPts val="0"/>
              </a:spcBef>
              <a:spcAft>
                <a:spcPts val="1000"/>
              </a:spcAft>
            </a:pPr>
            <a:r>
              <a:rPr lang="en-US" sz="2400" b="1" dirty="0">
                <a:effectLst/>
                <a:latin typeface="Calibri" panose="020F0502020204030204" pitchFamily="34" charset="0"/>
                <a:ea typeface="Calibri" panose="020F0502020204030204" pitchFamily="34" charset="0"/>
                <a:cs typeface="Arial" panose="020B0604020202020204" pitchFamily="34" charset="0"/>
              </a:rPr>
              <a:t>  Caritas Jordan, funded by  Starkmacher ,</a:t>
            </a:r>
            <a:r>
              <a:rPr lang="en-US" sz="2400" b="1" dirty="0">
                <a:latin typeface="Calibri" panose="020F0502020204030204" pitchFamily="34" charset="0"/>
                <a:ea typeface="Calibri" panose="020F0502020204030204" pitchFamily="34" charset="0"/>
                <a:cs typeface="Arial" panose="020B0604020202020204" pitchFamily="34" charset="0"/>
              </a:rPr>
              <a:t>Collaborating with </a:t>
            </a:r>
            <a:r>
              <a:rPr lang="en-US" sz="2400" b="1" dirty="0">
                <a:effectLst/>
                <a:latin typeface="Calibri" panose="020F0502020204030204" pitchFamily="34" charset="0"/>
                <a:ea typeface="Calibri" panose="020F0502020204030204" pitchFamily="34" charset="0"/>
                <a:cs typeface="Arial" panose="020B0604020202020204" pitchFamily="34" charset="0"/>
              </a:rPr>
              <a:t> GJU Department of Social Work</a:t>
            </a:r>
            <a:r>
              <a:rPr lang="en-US" sz="2400" b="1" dirty="0">
                <a:latin typeface="Calibri" panose="020F0502020204030204" pitchFamily="34" charset="0"/>
                <a:ea typeface="Calibri" panose="020F0502020204030204" pitchFamily="34" charset="0"/>
                <a:cs typeface="Arial" panose="020B0604020202020204" pitchFamily="34" charset="0"/>
              </a:rPr>
              <a:t>,  was about </a:t>
            </a:r>
            <a:r>
              <a:rPr lang="en-US" sz="2400" b="1" dirty="0">
                <a:effectLst/>
                <a:latin typeface="Calibri" panose="020F0502020204030204" pitchFamily="34" charset="0"/>
                <a:ea typeface="Calibri" panose="020F0502020204030204" pitchFamily="34" charset="0"/>
                <a:cs typeface="Arial" panose="020B0604020202020204" pitchFamily="34" charset="0"/>
              </a:rPr>
              <a:t>UN - International day against violence and bullying at school including cyberbullying</a:t>
            </a:r>
          </a:p>
          <a:p>
            <a:pPr marL="0" marR="0">
              <a:lnSpc>
                <a:spcPct val="115000"/>
              </a:lnSpc>
              <a:spcBef>
                <a:spcPts val="0"/>
              </a:spcBef>
              <a:spcAft>
                <a:spcPts val="1000"/>
              </a:spcAft>
            </a:pPr>
            <a:endParaRPr lang="en-US" sz="2400" b="1" dirty="0">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400" b="1" dirty="0">
                <a:effectLst/>
                <a:latin typeface="Calibri" panose="020F0502020204030204" pitchFamily="34" charset="0"/>
                <a:ea typeface="Calibri" panose="020F0502020204030204" pitchFamily="34" charset="0"/>
                <a:cs typeface="Arial" panose="020B0604020202020204" pitchFamily="34" charset="0"/>
              </a:rPr>
              <a:t>Ideas to  develop  further collaborations  –  to  collaborate with the network on developing  the role of social work at schools . This either by teaching, training ,  or building a case for  advocacy , </a:t>
            </a:r>
            <a:r>
              <a:rPr lang="en-US" sz="2400" b="1" dirty="0">
                <a:latin typeface="Calibri" panose="020F0502020204030204" pitchFamily="34" charset="0"/>
                <a:ea typeface="Calibri" panose="020F0502020204030204" pitchFamily="34" charset="0"/>
                <a:cs typeface="Arial" panose="020B0604020202020204" pitchFamily="34" charset="0"/>
              </a:rPr>
              <a:t> to develop the role of the social  workers .</a:t>
            </a:r>
          </a:p>
          <a:p>
            <a:pPr marL="0" marR="0">
              <a:lnSpc>
                <a:spcPct val="115000"/>
              </a:lnSpc>
              <a:spcBef>
                <a:spcPts val="0"/>
              </a:spcBef>
              <a:spcAft>
                <a:spcPts val="1000"/>
              </a:spcAft>
            </a:pPr>
            <a:r>
              <a:rPr lang="en-US" sz="2400" b="1" dirty="0">
                <a:effectLst/>
                <a:latin typeface="Calibri" panose="020F0502020204030204" pitchFamily="34" charset="0"/>
                <a:ea typeface="Calibri" panose="020F0502020204030204" pitchFamily="34" charset="0"/>
                <a:cs typeface="Arial" panose="020B0604020202020204" pitchFamily="34" charset="0"/>
              </a:rPr>
              <a:t>Also , developing a booth </a:t>
            </a:r>
            <a:r>
              <a:rPr lang="en-US" sz="2400" b="1" dirty="0">
                <a:latin typeface="Calibri" panose="020F0502020204030204" pitchFamily="34" charset="0"/>
                <a:ea typeface="Calibri" panose="020F0502020204030204" pitchFamily="34" charset="0"/>
                <a:cs typeface="Arial" panose="020B0604020202020204" pitchFamily="34" charset="0"/>
              </a:rPr>
              <a:t>where we can make sure in delivering advice /counselling when needed for our students either when they travel to  Germany or coming to Jordan .</a:t>
            </a:r>
            <a:r>
              <a:rPr lang="en-US" sz="2400" b="1" dirty="0">
                <a:effectLst/>
                <a:latin typeface="Calibri" panose="020F0502020204030204" pitchFamily="34"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807610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E0BB7-DDCC-4E3D-B1F1-C5DDF261ADD3}"/>
              </a:ext>
            </a:extLst>
          </p:cNvPr>
          <p:cNvSpPr>
            <a:spLocks noGrp="1"/>
          </p:cNvSpPr>
          <p:nvPr>
            <p:ph type="title"/>
          </p:nvPr>
        </p:nvSpPr>
        <p:spPr/>
        <p:txBody>
          <a:bodyPr>
            <a:normAutofit/>
          </a:bodyPr>
          <a:lstStyle/>
          <a:p>
            <a:r>
              <a:rPr lang="en-US" dirty="0"/>
              <a:t> </a:t>
            </a:r>
            <a:r>
              <a:rPr lang="en-US" sz="3100" dirty="0">
                <a:latin typeface="CIDFont+F1"/>
              </a:rPr>
              <a:t>"Social Work and Organizational Development with Refugees</a:t>
            </a:r>
            <a:r>
              <a:rPr lang="en-US" sz="3100" dirty="0">
                <a:latin typeface="CIDFont+F4"/>
              </a:rPr>
              <a:t>“</a:t>
            </a:r>
            <a:r>
              <a:rPr lang="en-US" sz="3100" dirty="0">
                <a:latin typeface="CIDFont+F1"/>
              </a:rPr>
              <a:t>. The project started in the summer of 2020,  ends in Fall 2021 </a:t>
            </a:r>
            <a:endParaRPr lang="en-US" sz="3100" dirty="0"/>
          </a:p>
        </p:txBody>
      </p:sp>
      <p:sp>
        <p:nvSpPr>
          <p:cNvPr id="3" name="Content Placeholder 2">
            <a:extLst>
              <a:ext uri="{FF2B5EF4-FFF2-40B4-BE49-F238E27FC236}">
                <a16:creationId xmlns:a16="http://schemas.microsoft.com/office/drawing/2014/main" id="{19116C5B-11A7-41C0-9647-E063E3F0D52E}"/>
              </a:ext>
            </a:extLst>
          </p:cNvPr>
          <p:cNvSpPr>
            <a:spLocks noGrp="1"/>
          </p:cNvSpPr>
          <p:nvPr>
            <p:ph idx="1"/>
          </p:nvPr>
        </p:nvSpPr>
        <p:spPr/>
        <p:txBody>
          <a:bodyPr>
            <a:normAutofit/>
          </a:bodyPr>
          <a:lstStyle/>
          <a:p>
            <a:pPr algn="l"/>
            <a:r>
              <a:rPr lang="en-US" sz="2400" b="0" i="0" u="none" strike="noStrike" baseline="0" dirty="0">
                <a:latin typeface="CIDFont+F1"/>
              </a:rPr>
              <a:t>DAAD support the project</a:t>
            </a:r>
          </a:p>
          <a:p>
            <a:pPr algn="l"/>
            <a:r>
              <a:rPr lang="en-US" sz="2400" dirty="0">
                <a:latin typeface="CIDFont+F1"/>
              </a:rPr>
              <a:t>MA social work appointed as  the research assistant </a:t>
            </a:r>
          </a:p>
          <a:p>
            <a:pPr algn="l"/>
            <a:r>
              <a:rPr lang="en-US" sz="2400" b="0" i="0" u="none" strike="noStrike" baseline="0" dirty="0">
                <a:solidFill>
                  <a:srgbClr val="000000"/>
                </a:solidFill>
                <a:latin typeface="AAAAAD+HelveticaNeue"/>
              </a:rPr>
              <a:t>the universities : UAS Magdeburg-Stendal, UAS Neubrandenburg, Al Najah University and Al Balqa Applied University  and German Jordanian  with each other.</a:t>
            </a:r>
          </a:p>
          <a:p>
            <a:r>
              <a:rPr lang="en-US" sz="2400" b="0" i="0" u="none" strike="noStrike" baseline="0" dirty="0">
                <a:solidFill>
                  <a:srgbClr val="000000"/>
                </a:solidFill>
                <a:latin typeface="AAAAAD+HelveticaNeue"/>
              </a:rPr>
              <a:t> research and Practical projects carried out in Germany, Palestine and Jordan and deal with the question under which educational, or-</a:t>
            </a:r>
            <a:r>
              <a:rPr lang="en-US" sz="2400" b="0" i="0" u="none" strike="noStrike" baseline="0" dirty="0" err="1">
                <a:solidFill>
                  <a:srgbClr val="000000"/>
                </a:solidFill>
                <a:latin typeface="AAAAAD+HelveticaNeue"/>
              </a:rPr>
              <a:t>ganizational</a:t>
            </a:r>
            <a:r>
              <a:rPr lang="en-US" sz="2400" b="0" i="0" u="none" strike="noStrike" baseline="0" dirty="0">
                <a:solidFill>
                  <a:srgbClr val="000000"/>
                </a:solidFill>
                <a:latin typeface="AAAAAD+HelveticaNeue"/>
              </a:rPr>
              <a:t>, social (especially media) conditions. </a:t>
            </a:r>
            <a:endParaRPr lang="en-US" dirty="0"/>
          </a:p>
        </p:txBody>
      </p:sp>
    </p:spTree>
    <p:extLst>
      <p:ext uri="{BB962C8B-B14F-4D97-AF65-F5344CB8AC3E}">
        <p14:creationId xmlns:p14="http://schemas.microsoft.com/office/powerpoint/2010/main" val="4203669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Graphical user interface, application&#10;&#10;Description automatically generated">
            <a:extLst>
              <a:ext uri="{FF2B5EF4-FFF2-40B4-BE49-F238E27FC236}">
                <a16:creationId xmlns:a16="http://schemas.microsoft.com/office/drawing/2014/main" id="{DBF5C0F1-2F68-49DA-BC73-DBD9E90F72F8}"/>
              </a:ext>
            </a:extLst>
          </p:cNvPr>
          <p:cNvPicPr>
            <a:picLocks noGrp="1" noChangeAspect="1"/>
          </p:cNvPicPr>
          <p:nvPr>
            <p:ph idx="1"/>
          </p:nvPr>
        </p:nvPicPr>
        <p:blipFill>
          <a:blip r:embed="rId2"/>
          <a:stretch>
            <a:fillRect/>
          </a:stretch>
        </p:blipFill>
        <p:spPr>
          <a:xfrm>
            <a:off x="-3068" y="4906"/>
            <a:ext cx="12192000" cy="6852780"/>
          </a:xfrm>
        </p:spPr>
      </p:pic>
    </p:spTree>
    <p:extLst>
      <p:ext uri="{BB962C8B-B14F-4D97-AF65-F5344CB8AC3E}">
        <p14:creationId xmlns:p14="http://schemas.microsoft.com/office/powerpoint/2010/main" val="1856012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raphical user interface, application&#10;&#10;Description automatically generated">
            <a:extLst>
              <a:ext uri="{FF2B5EF4-FFF2-40B4-BE49-F238E27FC236}">
                <a16:creationId xmlns:a16="http://schemas.microsoft.com/office/drawing/2014/main" id="{036ADC8C-5AF6-4F22-B344-AE253CB74B0C}"/>
              </a:ext>
            </a:extLst>
          </p:cNvPr>
          <p:cNvPicPr>
            <a:picLocks noChangeAspect="1"/>
          </p:cNvPicPr>
          <p:nvPr/>
        </p:nvPicPr>
        <p:blipFill>
          <a:blip r:embed="rId2"/>
          <a:stretch>
            <a:fillRect/>
          </a:stretch>
        </p:blipFill>
        <p:spPr>
          <a:xfrm>
            <a:off x="-4762" y="-4912"/>
            <a:ext cx="12196762" cy="6865143"/>
          </a:xfrm>
          <a:prstGeom prst="rect">
            <a:avLst/>
          </a:prstGeom>
        </p:spPr>
      </p:pic>
    </p:spTree>
    <p:extLst>
      <p:ext uri="{BB962C8B-B14F-4D97-AF65-F5344CB8AC3E}">
        <p14:creationId xmlns:p14="http://schemas.microsoft.com/office/powerpoint/2010/main" val="1884810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8640AAF1-C049-431C-8195-826210E45484}"/>
              </a:ext>
            </a:extLst>
          </p:cNvPr>
          <p:cNvPicPr>
            <a:picLocks noGrp="1" noChangeAspect="1"/>
          </p:cNvPicPr>
          <p:nvPr>
            <p:ph idx="1"/>
          </p:nvPr>
        </p:nvPicPr>
        <p:blipFill>
          <a:blip r:embed="rId2"/>
          <a:stretch>
            <a:fillRect/>
          </a:stretch>
        </p:blipFill>
        <p:spPr>
          <a:xfrm>
            <a:off x="-57054" y="-476"/>
            <a:ext cx="12311062" cy="6929437"/>
          </a:xfrm>
        </p:spPr>
      </p:pic>
    </p:spTree>
    <p:extLst>
      <p:ext uri="{BB962C8B-B14F-4D97-AF65-F5344CB8AC3E}">
        <p14:creationId xmlns:p14="http://schemas.microsoft.com/office/powerpoint/2010/main" val="2748661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picture containing text, screenshot, screen&#10;&#10;Description automatically generated">
            <a:extLst>
              <a:ext uri="{FF2B5EF4-FFF2-40B4-BE49-F238E27FC236}">
                <a16:creationId xmlns:a16="http://schemas.microsoft.com/office/drawing/2014/main" id="{3C6E1D9A-E5B9-46A2-AD45-5662EAD78DFC}"/>
              </a:ext>
            </a:extLst>
          </p:cNvPr>
          <p:cNvPicPr>
            <a:picLocks noChangeAspect="1"/>
          </p:cNvPicPr>
          <p:nvPr/>
        </p:nvPicPr>
        <p:blipFill>
          <a:blip r:embed="rId2"/>
          <a:stretch>
            <a:fillRect/>
          </a:stretch>
        </p:blipFill>
        <p:spPr>
          <a:xfrm>
            <a:off x="-2381" y="2381"/>
            <a:ext cx="12208668" cy="6900862"/>
          </a:xfrm>
          <a:prstGeom prst="rect">
            <a:avLst/>
          </a:prstGeom>
        </p:spPr>
      </p:pic>
    </p:spTree>
    <p:extLst>
      <p:ext uri="{BB962C8B-B14F-4D97-AF65-F5344CB8AC3E}">
        <p14:creationId xmlns:p14="http://schemas.microsoft.com/office/powerpoint/2010/main" val="3366743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0A748-A0F3-40ED-98FB-08A05835160C}"/>
              </a:ext>
            </a:extLst>
          </p:cNvPr>
          <p:cNvSpPr>
            <a:spLocks noGrp="1"/>
          </p:cNvSpPr>
          <p:nvPr>
            <p:ph type="title"/>
          </p:nvPr>
        </p:nvSpPr>
        <p:spPr/>
        <p:txBody>
          <a:bodyPr/>
          <a:lstStyle/>
          <a:p>
            <a:r>
              <a:rPr lang="en-US" dirty="0"/>
              <a:t> extension project </a:t>
            </a:r>
          </a:p>
        </p:txBody>
      </p:sp>
      <p:sp>
        <p:nvSpPr>
          <p:cNvPr id="3" name="Content Placeholder 2">
            <a:extLst>
              <a:ext uri="{FF2B5EF4-FFF2-40B4-BE49-F238E27FC236}">
                <a16:creationId xmlns:a16="http://schemas.microsoft.com/office/drawing/2014/main" id="{0FF29878-2FB9-4F20-8320-BF27CDD12CA7}"/>
              </a:ext>
            </a:extLst>
          </p:cNvPr>
          <p:cNvSpPr>
            <a:spLocks noGrp="1"/>
          </p:cNvSpPr>
          <p:nvPr>
            <p:ph idx="1"/>
          </p:nvPr>
        </p:nvSpPr>
        <p:spPr/>
        <p:txBody>
          <a:bodyPr/>
          <a:lstStyle/>
          <a:p>
            <a:pPr marL="0" marR="0"/>
            <a:r>
              <a:rPr lang="en-US" sz="2400" dirty="0">
                <a:latin typeface="Calibri" panose="020F0502020204030204" pitchFamily="34" charset="0"/>
                <a:ea typeface="Calibri" panose="020F0502020204030204" pitchFamily="34" charset="0"/>
              </a:rPr>
              <a:t>A proposal submitted  for </a:t>
            </a:r>
            <a:r>
              <a:rPr lang="en-US" sz="2400" dirty="0">
                <a:effectLst/>
                <a:latin typeface="Calibri" panose="020F0502020204030204" pitchFamily="34" charset="0"/>
                <a:ea typeface="Calibri" panose="020F0502020204030204" pitchFamily="34" charset="0"/>
              </a:rPr>
              <a:t>a joint teaching/research project "Leadership and Advocacy in Social Work and Health Care Professions" to DAAD on September 8, 2021. </a:t>
            </a:r>
          </a:p>
          <a:p>
            <a:pPr marL="0" marR="0"/>
            <a:r>
              <a:rPr lang="en-US" sz="2400" dirty="0">
                <a:effectLst/>
                <a:latin typeface="Calibri" panose="020F0502020204030204" pitchFamily="34" charset="0"/>
                <a:ea typeface="Calibri" panose="020F0502020204030204" pitchFamily="34" charset="0"/>
              </a:rPr>
              <a:t>The partners are Hochschule Neubrandenburg - University of Applied Sciences, GJU, Al-Balqa Applied University and An-Najah University from the Palestinian </a:t>
            </a:r>
            <a:r>
              <a:rPr lang="en-US" sz="2400" dirty="0" err="1">
                <a:effectLst/>
                <a:latin typeface="Calibri" panose="020F0502020204030204" pitchFamily="34" charset="0"/>
                <a:ea typeface="Calibri" panose="020F0502020204030204" pitchFamily="34" charset="0"/>
              </a:rPr>
              <a:t>Territorries</a:t>
            </a:r>
            <a:r>
              <a:rPr lang="en-US" sz="2400" dirty="0">
                <a:effectLst/>
                <a:latin typeface="Calibri" panose="020F0502020204030204" pitchFamily="34" charset="0"/>
                <a:ea typeface="Calibri" panose="020F0502020204030204" pitchFamily="34" charset="0"/>
              </a:rPr>
              <a:t>. </a:t>
            </a:r>
          </a:p>
          <a:p>
            <a:pPr marL="0" marR="0"/>
            <a:r>
              <a:rPr lang="en-US" sz="2400" dirty="0">
                <a:effectLst/>
                <a:latin typeface="Calibri" panose="020F0502020204030204" pitchFamily="34" charset="0"/>
                <a:ea typeface="Calibri" panose="020F0502020204030204" pitchFamily="34" charset="0"/>
              </a:rPr>
              <a:t>Together with faculty and students the project wanted  to look into contemporary concepts of leadership and advocacy in social work and health care and compare, how professionals in Germany, Jordan and Palestine apply these concepts in their daily work practice. </a:t>
            </a:r>
          </a:p>
          <a:p>
            <a:endParaRPr lang="en-US" dirty="0"/>
          </a:p>
        </p:txBody>
      </p:sp>
    </p:spTree>
    <p:extLst>
      <p:ext uri="{BB962C8B-B14F-4D97-AF65-F5344CB8AC3E}">
        <p14:creationId xmlns:p14="http://schemas.microsoft.com/office/powerpoint/2010/main" val="3882450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49336-6D35-4150-9B00-B978CAB146C4}"/>
              </a:ext>
            </a:extLst>
          </p:cNvPr>
          <p:cNvSpPr>
            <a:spLocks noGrp="1"/>
          </p:cNvSpPr>
          <p:nvPr>
            <p:ph type="title"/>
          </p:nvPr>
        </p:nvSpPr>
        <p:spPr/>
        <p:txBody>
          <a:bodyPr/>
          <a:lstStyle/>
          <a:p>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Promoting non-violent conflict resolution in Jordanian schools  </a:t>
            </a:r>
            <a:endParaRPr lang="en-US" dirty="0"/>
          </a:p>
        </p:txBody>
      </p:sp>
      <p:sp>
        <p:nvSpPr>
          <p:cNvPr id="3" name="Content Placeholder 2">
            <a:extLst>
              <a:ext uri="{FF2B5EF4-FFF2-40B4-BE49-F238E27FC236}">
                <a16:creationId xmlns:a16="http://schemas.microsoft.com/office/drawing/2014/main" id="{6B3D2F15-178C-451D-A156-84D71D13064E}"/>
              </a:ext>
            </a:extLst>
          </p:cNvPr>
          <p:cNvSpPr>
            <a:spLocks noGrp="1"/>
          </p:cNvSpPr>
          <p:nvPr>
            <p:ph idx="1"/>
          </p:nvPr>
        </p:nvSpPr>
        <p:spPr/>
        <p:txBody>
          <a:bodyPr/>
          <a:lstStyle/>
          <a:p>
            <a:r>
              <a:rPr lang="en-US" sz="2400" dirty="0">
                <a:effectLst/>
                <a:latin typeface="Calibri" panose="020F0502020204030204" pitchFamily="34" charset="0"/>
                <a:ea typeface="Calibri" panose="020F0502020204030204" pitchFamily="34" charset="0"/>
                <a:cs typeface="Arial" panose="020B0604020202020204" pitchFamily="34" charset="0"/>
              </a:rPr>
              <a:t>The conference open to experts, school representatives, students, political decision-makers and key actors. </a:t>
            </a:r>
          </a:p>
          <a:p>
            <a:endParaRPr lang="en-US" sz="2400" dirty="0">
              <a:latin typeface="Calibri" panose="020F0502020204030204" pitchFamily="34" charset="0"/>
              <a:cs typeface="Arial" panose="020B0604020202020204" pitchFamily="34" charset="0"/>
            </a:endParaRPr>
          </a:p>
          <a:p>
            <a:r>
              <a:rPr lang="en-US" sz="2400" dirty="0">
                <a:latin typeface="Calibri" panose="020F0502020204030204" pitchFamily="34" charset="0"/>
                <a:cs typeface="Arial" panose="020B0604020202020204" pitchFamily="34" charset="0"/>
              </a:rPr>
              <a:t>The collaborations with GJU MA  was in delivering four workshops to the MA students about peer mediations and no Plame approach </a:t>
            </a:r>
            <a:endParaRPr lang="en-US" dirty="0"/>
          </a:p>
        </p:txBody>
      </p:sp>
    </p:spTree>
    <p:extLst>
      <p:ext uri="{BB962C8B-B14F-4D97-AF65-F5344CB8AC3E}">
        <p14:creationId xmlns:p14="http://schemas.microsoft.com/office/powerpoint/2010/main" val="1832848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EF1A2-C9A1-49B4-9E9C-90606FBCEFA7}"/>
              </a:ext>
            </a:extLst>
          </p:cNvPr>
          <p:cNvSpPr>
            <a:spLocks noGrp="1"/>
          </p:cNvSpPr>
          <p:nvPr>
            <p:ph type="title"/>
          </p:nvPr>
        </p:nvSpPr>
        <p:spPr/>
        <p:txBody>
          <a:bodyPr>
            <a:normAutofit/>
          </a:bodyPr>
          <a:lstStyle/>
          <a:p>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Caritas project : Promoting non-violent conflict resolution in Jordanian schools as a contribution to transformation processes and civil society development</a:t>
            </a:r>
            <a:endParaRPr lang="en-US" sz="2400" dirty="0"/>
          </a:p>
        </p:txBody>
      </p:sp>
      <p:sp>
        <p:nvSpPr>
          <p:cNvPr id="3" name="Content Placeholder 2">
            <a:extLst>
              <a:ext uri="{FF2B5EF4-FFF2-40B4-BE49-F238E27FC236}">
                <a16:creationId xmlns:a16="http://schemas.microsoft.com/office/drawing/2014/main" id="{AFAA34C8-B59F-4ABE-ABA9-D280479D8221}"/>
              </a:ext>
            </a:extLst>
          </p:cNvPr>
          <p:cNvSpPr>
            <a:spLocks noGrp="1"/>
          </p:cNvSpPr>
          <p:nvPr>
            <p:ph idx="1"/>
          </p:nvPr>
        </p:nvSpPr>
        <p:spPr/>
        <p:txBody>
          <a:bodyPr/>
          <a:lstStyle/>
          <a:p>
            <a:pPr marL="0">
              <a:lnSpc>
                <a:spcPct val="115000"/>
              </a:lnSpc>
              <a:spcBef>
                <a:spcPts val="0"/>
              </a:spcBef>
              <a:spcAft>
                <a:spcPts val="1000"/>
              </a:spcAft>
            </a:pPr>
            <a:r>
              <a:rPr lang="en-US" sz="2400" dirty="0">
                <a:latin typeface="Calibri" panose="020F0502020204030204" pitchFamily="34" charset="0"/>
                <a:ea typeface="Calibri" panose="020F0502020204030204" pitchFamily="34" charset="0"/>
                <a:cs typeface="Arial" panose="020B0604020202020204" pitchFamily="34" charset="0"/>
              </a:rPr>
              <a:t>Since 2019 the partners </a:t>
            </a:r>
            <a:r>
              <a:rPr lang="en-US" sz="2400" b="1" dirty="0">
                <a:latin typeface="Calibri" panose="020F0502020204030204" pitchFamily="34" charset="0"/>
                <a:ea typeface="Calibri" panose="020F0502020204030204" pitchFamily="34" charset="0"/>
                <a:cs typeface="Arial" panose="020B0604020202020204" pitchFamily="34" charset="0"/>
              </a:rPr>
              <a:t>Starkmacher </a:t>
            </a:r>
            <a:r>
              <a:rPr lang="en-US" sz="2400" b="1" dirty="0" err="1">
                <a:latin typeface="Calibri" panose="020F0502020204030204" pitchFamily="34" charset="0"/>
                <a:ea typeface="Calibri" panose="020F0502020204030204" pitchFamily="34" charset="0"/>
                <a:cs typeface="Arial" panose="020B0604020202020204" pitchFamily="34" charset="0"/>
              </a:rPr>
              <a:t>e.V</a:t>
            </a:r>
            <a:r>
              <a:rPr lang="en-US" sz="2400" dirty="0" err="1">
                <a:latin typeface="Calibri" panose="020F0502020204030204" pitchFamily="34" charset="0"/>
                <a:ea typeface="Calibri" panose="020F0502020204030204" pitchFamily="34" charset="0"/>
                <a:cs typeface="Arial" panose="020B0604020202020204" pitchFamily="34" charset="0"/>
              </a:rPr>
              <a:t>.</a:t>
            </a:r>
            <a:r>
              <a:rPr lang="en-US" sz="2400" dirty="0">
                <a:latin typeface="Calibri" panose="020F0502020204030204" pitchFamily="34" charset="0"/>
                <a:ea typeface="Calibri" panose="020F0502020204030204" pitchFamily="34" charset="0"/>
                <a:cs typeface="Arial" panose="020B0604020202020204" pitchFamily="34" charset="0"/>
              </a:rPr>
              <a:t> from Mannheim and </a:t>
            </a:r>
            <a:r>
              <a:rPr lang="en-US" sz="2400" b="1" dirty="0">
                <a:latin typeface="Calibri" panose="020F0502020204030204" pitchFamily="34" charset="0"/>
                <a:ea typeface="Calibri" panose="020F0502020204030204" pitchFamily="34" charset="0"/>
                <a:cs typeface="Arial" panose="020B0604020202020204" pitchFamily="34" charset="0"/>
              </a:rPr>
              <a:t>Caritas Jordan</a:t>
            </a:r>
            <a:r>
              <a:rPr lang="en-US" sz="2400" dirty="0">
                <a:latin typeface="Calibri" panose="020F0502020204030204" pitchFamily="34" charset="0"/>
                <a:ea typeface="Calibri" panose="020F0502020204030204" pitchFamily="34" charset="0"/>
                <a:cs typeface="Arial" panose="020B0604020202020204" pitchFamily="34" charset="0"/>
              </a:rPr>
              <a:t> based in Amman cooperatively implement the project </a:t>
            </a:r>
            <a:endParaRPr lang="en-US" sz="2400" dirty="0"/>
          </a:p>
          <a:p>
            <a:pPr marL="0" marR="0">
              <a:lnSpc>
                <a:spcPct val="115000"/>
              </a:lnSpc>
              <a:spcBef>
                <a:spcPts val="0"/>
              </a:spcBef>
              <a:spcAft>
                <a:spcPts val="1000"/>
              </a:spcAft>
            </a:pPr>
            <a:r>
              <a:rPr lang="en-US" sz="2400" dirty="0">
                <a:effectLst/>
                <a:latin typeface="Calibri" panose="020F0502020204030204" pitchFamily="34" charset="0"/>
                <a:ea typeface="Calibri" panose="020F0502020204030204" pitchFamily="34" charset="0"/>
                <a:cs typeface="Arial" panose="020B0604020202020204" pitchFamily="34" charset="0"/>
              </a:rPr>
              <a:t>until the end of 2021. </a:t>
            </a:r>
          </a:p>
          <a:p>
            <a:pPr marL="0" marR="0">
              <a:lnSpc>
                <a:spcPct val="115000"/>
              </a:lnSpc>
              <a:spcBef>
                <a:spcPts val="0"/>
              </a:spcBef>
              <a:spcAft>
                <a:spcPts val="1000"/>
              </a:spcAft>
            </a:pPr>
            <a:r>
              <a:rPr lang="en-US" sz="2400" dirty="0">
                <a:effectLst/>
                <a:latin typeface="Calibri" panose="020F0502020204030204" pitchFamily="34" charset="0"/>
                <a:ea typeface="Calibri" panose="020F0502020204030204" pitchFamily="34" charset="0"/>
                <a:cs typeface="Arial" panose="020B0604020202020204" pitchFamily="34" charset="0"/>
              </a:rPr>
              <a:t>The aim of the project is to contribute to the transformation process in Jordan by implementing a holistic concept for constructive, non-violent conflict management and strengthening participation in schools. </a:t>
            </a:r>
          </a:p>
          <a:p>
            <a:endParaRPr lang="en-US" dirty="0"/>
          </a:p>
        </p:txBody>
      </p:sp>
    </p:spTree>
    <p:extLst>
      <p:ext uri="{BB962C8B-B14F-4D97-AF65-F5344CB8AC3E}">
        <p14:creationId xmlns:p14="http://schemas.microsoft.com/office/powerpoint/2010/main" val="22184085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0</TotalTime>
  <Words>442</Words>
  <Application>Microsoft Office PowerPoint</Application>
  <PresentationFormat>Breitbild</PresentationFormat>
  <Paragraphs>23</Paragraphs>
  <Slides>10</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10</vt:i4>
      </vt:variant>
    </vt:vector>
  </HeadingPairs>
  <TitlesOfParts>
    <vt:vector size="18" baseType="lpstr">
      <vt:lpstr>AAAAAD+HelveticaNeue</vt:lpstr>
      <vt:lpstr>Calibri</vt:lpstr>
      <vt:lpstr>CIDFont+F1</vt:lpstr>
      <vt:lpstr>CIDFont+F4</vt:lpstr>
      <vt:lpstr>Tw Cen MT</vt:lpstr>
      <vt:lpstr>Tw Cen MT Condensed</vt:lpstr>
      <vt:lpstr>Wingdings 3</vt:lpstr>
      <vt:lpstr>Integral</vt:lpstr>
      <vt:lpstr>DAAD COLLBORATIONS WITH SOCIAL WORK JORDAN</vt:lpstr>
      <vt:lpstr> "Social Work and Organizational Development with Refugees“. The project started in the summer of 2020,  ends in Fall 2021 </vt:lpstr>
      <vt:lpstr>PowerPoint-Präsentation</vt:lpstr>
      <vt:lpstr>PowerPoint-Präsentation</vt:lpstr>
      <vt:lpstr>PowerPoint-Präsentation</vt:lpstr>
      <vt:lpstr>PowerPoint-Präsentation</vt:lpstr>
      <vt:lpstr> extension project </vt:lpstr>
      <vt:lpstr>Promoting non-violent conflict resolution in Jordanian schools  </vt:lpstr>
      <vt:lpstr>Caritas project : Promoting non-violent conflict resolution in Jordanian schools as a contribution to transformation processes and civil society development</vt:lpstr>
      <vt:lpstr>Promoting non-violent conflict resolution in Jordanian schools as a contribution to transformation processes and civil society development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Sahar Makhamreh</dc:creator>
  <cp:lastModifiedBy>Wildfeuer, Iris</cp:lastModifiedBy>
  <cp:revision>155</cp:revision>
  <dcterms:created xsi:type="dcterms:W3CDTF">2021-04-12T18:00:20Z</dcterms:created>
  <dcterms:modified xsi:type="dcterms:W3CDTF">2021-12-14T07:44:12Z</dcterms:modified>
</cp:coreProperties>
</file>